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78" r:id="rId4"/>
    <p:sldId id="290" r:id="rId5"/>
    <p:sldId id="272" r:id="rId6"/>
    <p:sldId id="291" r:id="rId7"/>
    <p:sldId id="293" r:id="rId8"/>
    <p:sldId id="292" r:id="rId9"/>
    <p:sldId id="294" r:id="rId10"/>
    <p:sldId id="273" r:id="rId11"/>
    <p:sldId id="284" r:id="rId12"/>
    <p:sldId id="285" r:id="rId13"/>
    <p:sldId id="286" r:id="rId14"/>
    <p:sldId id="287" r:id="rId15"/>
    <p:sldId id="288" r:id="rId16"/>
    <p:sldId id="289" r:id="rId17"/>
    <p:sldId id="265" r:id="rId18"/>
    <p:sldId id="268" r:id="rId19"/>
    <p:sldId id="260" r:id="rId20"/>
    <p:sldId id="283" r:id="rId21"/>
    <p:sldId id="2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F4B183"/>
    <a:srgbClr val="F8CBAD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0568" autoAdjust="0"/>
  </p:normalViewPr>
  <p:slideViewPr>
    <p:cSldViewPr snapToGrid="0">
      <p:cViewPr varScale="1">
        <p:scale>
          <a:sx n="81" d="100"/>
          <a:sy n="81" d="100"/>
        </p:scale>
        <p:origin x="2070" y="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 will begin my weekly </a:t>
            </a:r>
            <a:r>
              <a:rPr lang="en-US" altLang="zh-CN" dirty="0" err="1"/>
              <a:t>Presenation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45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9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3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5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67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20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517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Tutorial is divided into two parts, </a:t>
            </a:r>
          </a:p>
          <a:p>
            <a:endParaRPr lang="en-US" altLang="zh-CN" dirty="0"/>
          </a:p>
          <a:p>
            <a:r>
              <a:rPr lang="en-US" altLang="zh-CN" dirty="0"/>
              <a:t>the first part is the extraction of common features in signal processing.</a:t>
            </a:r>
          </a:p>
          <a:p>
            <a:endParaRPr lang="en-US" altLang="zh-CN" dirty="0"/>
          </a:p>
          <a:p>
            <a:r>
              <a:rPr lang="en-US" altLang="zh-CN" dirty="0"/>
              <a:t> It includes statistical features, Temporal features, and Spectral features. </a:t>
            </a:r>
          </a:p>
          <a:p>
            <a:endParaRPr lang="en-US" altLang="zh-CN" dirty="0"/>
          </a:p>
          <a:p>
            <a:r>
              <a:rPr lang="en-US" altLang="zh-CN" dirty="0"/>
              <a:t>Right now these functions only support one-dimensional data inputs, </a:t>
            </a:r>
          </a:p>
          <a:p>
            <a:r>
              <a:rPr lang="en-US" altLang="zh-CN" dirty="0"/>
              <a:t>the next step is to try to use matrix calculations to make them run two-dimensional inputs</a:t>
            </a:r>
          </a:p>
          <a:p>
            <a:endParaRPr lang="en-US" altLang="zh-CN" dirty="0"/>
          </a:p>
          <a:p>
            <a:r>
              <a:rPr lang="en-US" altLang="zh-CN" dirty="0"/>
              <a:t>The second part, which is a tutorial of commonly used algorithms, </a:t>
            </a:r>
          </a:p>
          <a:p>
            <a:r>
              <a:rPr lang="en-US" altLang="zh-CN" dirty="0"/>
              <a:t>includes three common filters, EEMD EMD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My first work is to make some improvements for the simulation of the </a:t>
            </a:r>
            <a:r>
              <a:rPr lang="en-US" altLang="zh-CN" dirty="0" err="1"/>
              <a:t>scg</a:t>
            </a:r>
            <a:r>
              <a:rPr lang="en-US" altLang="zh-CN" dirty="0"/>
              <a:t> signal.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Prof song you once give us a file called </a:t>
            </a:r>
            <a:r>
              <a:rPr lang="en-US" altLang="zh-CN" dirty="0" err="1"/>
              <a:t>DataDemo</a:t>
            </a:r>
            <a:r>
              <a:rPr lang="en-US" altLang="zh-CN" dirty="0"/>
              <a:t>, we can use it to simulate </a:t>
            </a:r>
            <a:r>
              <a:rPr lang="en-US" altLang="zh-CN" dirty="0" err="1"/>
              <a:t>scg</a:t>
            </a:r>
            <a:r>
              <a:rPr lang="en-US" altLang="zh-CN" dirty="0"/>
              <a:t> signals.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It is a little inconvenient to use. So I make some improvements.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Before the codes are improved.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Changing only the noise level produces completely different signals. If I want to test the de-noising effect of the algorithm, I have to write codes to add the noise manually.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After the codes are improved.</a:t>
            </a:r>
          </a:p>
          <a:p>
            <a:pPr algn="l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Producing the same signal is simply a matter of the absence or presence of noise.</a:t>
            </a:r>
            <a:endParaRPr lang="zh-CN" altLang="en-US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It is more convenient to check the de-noising effect of the algorithm.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The new code is uploaded to my </a:t>
            </a:r>
            <a:r>
              <a:rPr lang="en-US" altLang="zh-CN" dirty="0" err="1"/>
              <a:t>github</a:t>
            </a:r>
            <a:r>
              <a:rPr lang="en-US" altLang="zh-CN" dirty="0"/>
              <a:t>, I hope that helps.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second work is to try use Hilbert transform to get envelope, use Heartbeat rate to segment signals and use K-shapes clustering to get the Template signal.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8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 not hard, I just show the result.</a:t>
            </a:r>
          </a:p>
          <a:p>
            <a:endParaRPr lang="en-US" altLang="zh-CN" dirty="0"/>
          </a:p>
          <a:p>
            <a:r>
              <a:rPr lang="en-US" altLang="zh-CN" dirty="0"/>
              <a:t>The fist picture is about create envelope and peak detection.</a:t>
            </a:r>
          </a:p>
          <a:p>
            <a:endParaRPr lang="en-US" altLang="zh-CN" dirty="0"/>
          </a:p>
          <a:p>
            <a:r>
              <a:rPr lang="en-US" altLang="zh-CN" dirty="0"/>
              <a:t>We can see.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removing the noise, the envelope obtained by this method will be perfect.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2</a:t>
            </a:r>
            <a:r>
              <a:rPr lang="en-US" altLang="zh-CN" baseline="30000" dirty="0"/>
              <a:t>nd</a:t>
            </a:r>
            <a:r>
              <a:rPr lang="en-US" altLang="zh-CN" dirty="0"/>
              <a:t> picture is about Segmentation and clustering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Segmentation based on HR will cause each segment has different phases. </a:t>
            </a:r>
          </a:p>
          <a:p>
            <a:endParaRPr lang="en-US" altLang="zh-CN" dirty="0"/>
          </a:p>
          <a:p>
            <a:r>
              <a:rPr lang="en-US" altLang="zh-CN" dirty="0"/>
              <a:t>K-shapes Clustering is particularly suitable for handling this situation.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r>
              <a:rPr lang="en-US" altLang="zh-CN" dirty="0"/>
              <a:t>If noise Are Removed,</a:t>
            </a:r>
            <a:r>
              <a:rPr lang="zh-CN" altLang="en-US" dirty="0"/>
              <a:t> </a:t>
            </a:r>
            <a:r>
              <a:rPr lang="en-US" altLang="zh-CN" dirty="0"/>
              <a:t>this pipeline will work well.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7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the next is my third work.</a:t>
            </a:r>
          </a:p>
          <a:p>
            <a:endParaRPr lang="en-US" altLang="zh-CN" dirty="0"/>
          </a:p>
          <a:p>
            <a:r>
              <a:rPr lang="en-US" altLang="zh-CN" dirty="0"/>
              <a:t>I implement one paper. The idea of the paper is pretty simple.</a:t>
            </a:r>
          </a:p>
          <a:p>
            <a:endParaRPr lang="en-US" altLang="zh-CN" dirty="0"/>
          </a:p>
          <a:p>
            <a:r>
              <a:rPr lang="en-US" altLang="zh-CN" dirty="0"/>
              <a:t>First, the data will be passed through a Band-Pass filter,</a:t>
            </a:r>
          </a:p>
          <a:p>
            <a:r>
              <a:rPr lang="en-US" altLang="zh-CN" dirty="0"/>
              <a:t> and then the data will be decomposed using EEMD or EMD. </a:t>
            </a:r>
          </a:p>
          <a:p>
            <a:endParaRPr lang="en-US" altLang="zh-CN" dirty="0"/>
          </a:p>
          <a:p>
            <a:r>
              <a:rPr lang="en-US" altLang="zh-CN" dirty="0"/>
              <a:t>Then the decomposed IMFs will be selected by their frequencies.</a:t>
            </a:r>
          </a:p>
          <a:p>
            <a:endParaRPr lang="en-US" altLang="zh-CN" dirty="0"/>
          </a:p>
          <a:p>
            <a:r>
              <a:rPr lang="en-US" altLang="zh-CN" dirty="0"/>
              <a:t> After selection, PCA and spectral analysis will be performed to obtain the HR and RR Estimation.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93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B1E25"/>
                </a:solidFill>
                <a:effectLst/>
                <a:latin typeface="-apple-system"/>
              </a:rPr>
              <a:t>Okay, let's go through it quickly.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 pass range of this band-pass filter is 0.1 Hz to 8 Hz.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Let's take a look at the decomposition effects of EMD and EEMD on the same segment of the signal.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dirty="0"/>
              <a:t>From the perspective of IMF_1 and IMF_2, decomposition effect of EEMD is better. </a:t>
            </a:r>
          </a:p>
          <a:p>
            <a:endParaRPr lang="en-US" altLang="zh-CN" dirty="0"/>
          </a:p>
          <a:p>
            <a:r>
              <a:rPr lang="en-US" altLang="zh-CN" dirty="0"/>
              <a:t>Choose EEMD!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6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Next step is the selection of IMFs</a:t>
            </a:r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MFs with frequencies between 0.75 Hz and 2.25 Hz are assigned to the first group for estimating HR.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Num of IMFs in Group1 ranges from 1 to 4</a:t>
            </a:r>
            <a:endParaRPr lang="zh-CN" altLang="en-US" dirty="0"/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IMFs with frequencies between 0.1 Hz and 0.75 Hz are assigned to the second group for estimating 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Num of IMFs in Group2 ranges from 1 to 2</a:t>
            </a:r>
            <a:endParaRPr lang="zh-CN" altLang="en-US" dirty="0"/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The limited number of IMFs makes it difficult for PCA to leverage its advantages, and it might even lead to significant errors!!!</a:t>
            </a:r>
            <a:endParaRPr lang="zh-CN" altLang="en-US" b="1" dirty="0"/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dirty="0"/>
              <a:t>AS to the fusion of IMFs, I tried three different strategies.</a:t>
            </a:r>
          </a:p>
          <a:p>
            <a:endParaRPr lang="en-US" altLang="zh-CN" dirty="0"/>
          </a:p>
          <a:p>
            <a:r>
              <a:rPr lang="en-US" altLang="zh-CN" dirty="0"/>
              <a:t>Strategy 1 is Using only PCA.</a:t>
            </a:r>
          </a:p>
          <a:p>
            <a:endParaRPr lang="en-US" altLang="zh-CN" dirty="0"/>
          </a:p>
          <a:p>
            <a:r>
              <a:rPr lang="en-US" altLang="zh-CN" dirty="0"/>
              <a:t>Strategy 2 is When only one IMF is selected, PCA is not used. The selected IMF is used directly.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Strategy 3 is Not using PCA, directly summing up the IMFs.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20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let look at the result. </a:t>
            </a:r>
          </a:p>
          <a:p>
            <a:endParaRPr lang="en-US" altLang="zh-CN" dirty="0"/>
          </a:p>
          <a:p>
            <a:r>
              <a:rPr lang="en-US" altLang="zh-CN" dirty="0"/>
              <a:t>Here is the result of Noisy signals.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 two black boxes in the graph represent the ranges for HR and RR, respectively.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We can get 2 conclusions.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1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the result of clean signals.</a:t>
            </a:r>
          </a:p>
          <a:p>
            <a:endParaRPr lang="en-US" altLang="zh-CN" dirty="0"/>
          </a:p>
          <a:p>
            <a:r>
              <a:rPr lang="en-US" altLang="zh-CN" dirty="0"/>
              <a:t>From these 2 graphs, we can get 3 conclusion:</a:t>
            </a:r>
          </a:p>
          <a:p>
            <a:pPr marL="228600" indent="-228600">
              <a:buAutoNum type="arabicPeriod"/>
            </a:pPr>
            <a:r>
              <a:rPr lang="en-US" altLang="zh-CN" dirty="0"/>
              <a:t>2. 3.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use clean signal, this algo 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seems to work adequately.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/>
              <a:t>Here are Two possible reasons </a:t>
            </a:r>
            <a:r>
              <a:rPr lang="en-US" altLang="zh-CN" dirty="0"/>
              <a:t>of the inability to achieve the same performance as mentioned in the paper:</a:t>
            </a:r>
          </a:p>
          <a:p>
            <a:endParaRPr lang="en-US" altLang="zh-CN" dirty="0"/>
          </a:p>
          <a:p>
            <a:r>
              <a:rPr lang="en-US" altLang="zh-CN" dirty="0"/>
              <a:t>1. The original paper used ECG signals rather than SCG signals.</a:t>
            </a:r>
          </a:p>
          <a:p>
            <a:r>
              <a:rPr lang="en-US" altLang="zh-CN" dirty="0"/>
              <a:t>2. The selection of IMFs may differ from the implementation in the original paper.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1" y="3105834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Weekly 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38" y="5095533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2023.8.14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8BC150-98E0-E698-98C3-CC0B39BC2CBA}"/>
              </a:ext>
            </a:extLst>
          </p:cNvPr>
          <p:cNvSpPr txBox="1"/>
          <p:nvPr/>
        </p:nvSpPr>
        <p:spPr>
          <a:xfrm>
            <a:off x="1566718" y="2133600"/>
            <a:ext cx="695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对原始信号的片段直接聚类，他们的某些指标会不会也随之聚类。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09039-82E4-293A-9E96-29ECE5032F5A}"/>
              </a:ext>
            </a:extLst>
          </p:cNvPr>
          <p:cNvSpPr txBox="1"/>
          <p:nvPr/>
        </p:nvSpPr>
        <p:spPr>
          <a:xfrm>
            <a:off x="1566718" y="2709517"/>
            <a:ext cx="78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能否通过对原始信号的片段直接聚类，帮助我们提升</a:t>
            </a:r>
            <a:r>
              <a:rPr lang="en-US" altLang="zh-CN" dirty="0"/>
              <a:t>HR</a:t>
            </a:r>
            <a:r>
              <a:rPr lang="zh-CN" altLang="en-US" dirty="0"/>
              <a:t>，</a:t>
            </a:r>
            <a:r>
              <a:rPr lang="en-US" altLang="zh-CN" dirty="0"/>
              <a:t>RR</a:t>
            </a:r>
            <a:r>
              <a:rPr lang="zh-CN" altLang="en-US" dirty="0"/>
              <a:t>估计的精度？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56E36B-D47D-3EC0-8B19-A1B026CAA264}"/>
              </a:ext>
            </a:extLst>
          </p:cNvPr>
          <p:cNvSpPr txBox="1"/>
          <p:nvPr/>
        </p:nvSpPr>
        <p:spPr>
          <a:xfrm>
            <a:off x="1566718" y="1346200"/>
            <a:ext cx="343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85CD0D-B743-EF39-7A3B-22F676517A02}"/>
              </a:ext>
            </a:extLst>
          </p:cNvPr>
          <p:cNvSpPr txBox="1"/>
          <p:nvPr/>
        </p:nvSpPr>
        <p:spPr>
          <a:xfrm>
            <a:off x="1566718" y="4167664"/>
            <a:ext cx="78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我对原始信号直接聚类，得出了</a:t>
            </a:r>
            <a:r>
              <a:rPr lang="en-US" altLang="zh-CN" dirty="0"/>
              <a:t>5</a:t>
            </a:r>
            <a:r>
              <a:rPr lang="zh-CN" altLang="en-US" dirty="0"/>
              <a:t>个结论。</a:t>
            </a:r>
          </a:p>
        </p:txBody>
      </p:sp>
    </p:spTree>
    <p:extLst>
      <p:ext uri="{BB962C8B-B14F-4D97-AF65-F5344CB8AC3E}">
        <p14:creationId xmlns:p14="http://schemas.microsoft.com/office/powerpoint/2010/main" val="113078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634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1:</a:t>
            </a:r>
            <a:r>
              <a:rPr lang="zh-CN" altLang="en-US" dirty="0"/>
              <a:t>对</a:t>
            </a:r>
            <a:r>
              <a:rPr lang="en-US" altLang="zh-CN" dirty="0"/>
              <a:t>HR</a:t>
            </a:r>
            <a:r>
              <a:rPr lang="zh-CN" altLang="en-US" dirty="0"/>
              <a:t>有较为明显的分类作用， 对</a:t>
            </a:r>
            <a:r>
              <a:rPr lang="en-US" altLang="zh-CN" dirty="0"/>
              <a:t>S</a:t>
            </a:r>
            <a:r>
              <a:rPr lang="zh-CN" altLang="en-US" dirty="0"/>
              <a:t>有轻微的分类，对其余两个指标完全没意义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123FCA-9C7E-EDFF-7F58-AC3B2226C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4" y="1998317"/>
            <a:ext cx="5740352" cy="38269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BAD5F-E47E-0A41-062C-3EE5BA3E9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8" y="1998317"/>
            <a:ext cx="5740352" cy="38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5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145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2: </a:t>
            </a:r>
            <a:r>
              <a:rPr lang="zh-CN" altLang="en-US" dirty="0"/>
              <a:t>聚类</a:t>
            </a:r>
            <a:r>
              <a:rPr lang="en-US" altLang="zh-CN" dirty="0"/>
              <a:t>&gt;3</a:t>
            </a:r>
            <a:r>
              <a:rPr lang="zh-CN" altLang="en-US" dirty="0"/>
              <a:t>时，没有意义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47F1E-B41B-AEF5-4DCD-BE89EF845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" y="1626632"/>
            <a:ext cx="6096000" cy="406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C93DAE-AE5D-D1D1-7172-697BA4D3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26632"/>
            <a:ext cx="6096001" cy="4064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A11042-24CA-0E65-A68D-A5D222D285A4}"/>
              </a:ext>
            </a:extLst>
          </p:cNvPr>
          <p:cNvSpPr txBox="1"/>
          <p:nvPr/>
        </p:nvSpPr>
        <p:spPr>
          <a:xfrm>
            <a:off x="1231900" y="569063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551CBE-C033-4F6F-A0E7-A99CB2EE9D33}"/>
              </a:ext>
            </a:extLst>
          </p:cNvPr>
          <p:cNvSpPr txBox="1"/>
          <p:nvPr/>
        </p:nvSpPr>
        <p:spPr>
          <a:xfrm>
            <a:off x="7708899" y="5609630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027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72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3: K-shapes &gt;&gt; K-Means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3A6734-4AF4-0013-4F33-9E3E8130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3990340"/>
            <a:ext cx="4095750" cy="273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E3F81-A3E6-5539-4D10-9E3831A15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1381125"/>
            <a:ext cx="4095750" cy="2730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813F8E-A97A-6C6C-5D19-7778B205B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3990340"/>
            <a:ext cx="4095750" cy="2730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A4D99-CCD0-FD84-B0DB-DAA3EE4C5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1381125"/>
            <a:ext cx="4095750" cy="2730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7ACDE6-C954-2E61-F8B9-84018B15064F}"/>
              </a:ext>
            </a:extLst>
          </p:cNvPr>
          <p:cNvSpPr txBox="1"/>
          <p:nvPr/>
        </p:nvSpPr>
        <p:spPr>
          <a:xfrm>
            <a:off x="2924612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D7397-5562-C515-47BD-19E7C1DBA4FF}"/>
              </a:ext>
            </a:extLst>
          </p:cNvPr>
          <p:cNvSpPr txBox="1"/>
          <p:nvPr/>
        </p:nvSpPr>
        <p:spPr>
          <a:xfrm>
            <a:off x="2903896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1D8E67-F633-29F2-8A6B-7E841612A2A6}"/>
              </a:ext>
            </a:extLst>
          </p:cNvPr>
          <p:cNvSpPr txBox="1"/>
          <p:nvPr/>
        </p:nvSpPr>
        <p:spPr>
          <a:xfrm>
            <a:off x="7193478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6D4823-E74D-3308-F154-32B62796FAB3}"/>
              </a:ext>
            </a:extLst>
          </p:cNvPr>
          <p:cNvSpPr txBox="1"/>
          <p:nvPr/>
        </p:nvSpPr>
        <p:spPr>
          <a:xfrm>
            <a:off x="7193478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41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442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4: </a:t>
            </a:r>
            <a:r>
              <a:rPr lang="zh-CN" altLang="en-US" dirty="0"/>
              <a:t>对截取信号的长度不是很敏感，但不宜过长和过短。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4E315F-6EDA-FF76-6E82-893CB17EC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12" y="1632557"/>
            <a:ext cx="2822853" cy="1881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724664-D7D2-0271-BEDB-4F1A8A28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9" y="1632557"/>
            <a:ext cx="2822853" cy="1881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645D8E-EDFB-4CCA-E76F-806B5B3A9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1" y="1632557"/>
            <a:ext cx="2822854" cy="1881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55F76E-5062-C2D2-0A07-33BC0D367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65" y="1632557"/>
            <a:ext cx="2822854" cy="18819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10ECC9-A002-3155-7062-C58B67E03F71}"/>
              </a:ext>
            </a:extLst>
          </p:cNvPr>
          <p:cNvSpPr txBox="1"/>
          <p:nvPr/>
        </p:nvSpPr>
        <p:spPr>
          <a:xfrm>
            <a:off x="1212922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300ms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19EEAE-9DB4-1A1C-99F9-2C79BD8AC21A}"/>
              </a:ext>
            </a:extLst>
          </p:cNvPr>
          <p:cNvSpPr txBox="1"/>
          <p:nvPr/>
        </p:nvSpPr>
        <p:spPr>
          <a:xfrm>
            <a:off x="4035775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600ms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82A11-5F0C-D16F-D429-905F73C658B3}"/>
              </a:ext>
            </a:extLst>
          </p:cNvPr>
          <p:cNvSpPr txBox="1"/>
          <p:nvPr/>
        </p:nvSpPr>
        <p:spPr>
          <a:xfrm>
            <a:off x="6816824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1200ms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B007A3-C44A-3299-DD66-ADC5406CC071}"/>
              </a:ext>
            </a:extLst>
          </p:cNvPr>
          <p:cNvSpPr txBox="1"/>
          <p:nvPr/>
        </p:nvSpPr>
        <p:spPr>
          <a:xfrm>
            <a:off x="9515685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2400ms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E90A07-4193-285E-B768-1280C7890C1F}"/>
              </a:ext>
            </a:extLst>
          </p:cNvPr>
          <p:cNvCxnSpPr>
            <a:cxnSpLocks/>
          </p:cNvCxnSpPr>
          <p:nvPr/>
        </p:nvCxnSpPr>
        <p:spPr>
          <a:xfrm>
            <a:off x="3616046" y="6438900"/>
            <a:ext cx="6170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444245E-38B9-5BA4-7727-D9CD41B7CCDD}"/>
              </a:ext>
            </a:extLst>
          </p:cNvPr>
          <p:cNvCxnSpPr>
            <a:cxnSpLocks/>
          </p:cNvCxnSpPr>
          <p:nvPr/>
        </p:nvCxnSpPr>
        <p:spPr>
          <a:xfrm flipV="1">
            <a:off x="3793987" y="4229100"/>
            <a:ext cx="0" cy="2352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FC8C9E-E3EB-947B-A3C3-04D719593DD2}"/>
              </a:ext>
            </a:extLst>
          </p:cNvPr>
          <p:cNvCxnSpPr/>
          <p:nvPr/>
        </p:nvCxnSpPr>
        <p:spPr>
          <a:xfrm>
            <a:off x="418147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B53378E-BEA1-7310-C187-FBF9D77AA6C7}"/>
              </a:ext>
            </a:extLst>
          </p:cNvPr>
          <p:cNvCxnSpPr/>
          <p:nvPr/>
        </p:nvCxnSpPr>
        <p:spPr>
          <a:xfrm>
            <a:off x="494216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E6BD4CD-FC84-8F77-536F-EB36635EE691}"/>
              </a:ext>
            </a:extLst>
          </p:cNvPr>
          <p:cNvCxnSpPr/>
          <p:nvPr/>
        </p:nvCxnSpPr>
        <p:spPr>
          <a:xfrm>
            <a:off x="6090344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C04255A-399C-BF46-004E-B820C0441ADD}"/>
              </a:ext>
            </a:extLst>
          </p:cNvPr>
          <p:cNvCxnSpPr/>
          <p:nvPr/>
        </p:nvCxnSpPr>
        <p:spPr>
          <a:xfrm>
            <a:off x="839215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78D1046-63AC-CEBC-7ADE-E2F4ADA76E67}"/>
              </a:ext>
            </a:extLst>
          </p:cNvPr>
          <p:cNvSpPr txBox="1"/>
          <p:nvPr/>
        </p:nvSpPr>
        <p:spPr>
          <a:xfrm>
            <a:off x="3920928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8FA0484-ED9F-27D2-A6C8-5CF3E9B04FFF}"/>
              </a:ext>
            </a:extLst>
          </p:cNvPr>
          <p:cNvSpPr txBox="1"/>
          <p:nvPr/>
        </p:nvSpPr>
        <p:spPr>
          <a:xfrm>
            <a:off x="4644197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0.6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885C82-D1F1-9E7C-79A2-9AD259CFE3CF}"/>
              </a:ext>
            </a:extLst>
          </p:cNvPr>
          <p:cNvSpPr txBox="1"/>
          <p:nvPr/>
        </p:nvSpPr>
        <p:spPr>
          <a:xfrm>
            <a:off x="5842395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1230093-AD1C-8F86-F315-D85A03675EBE}"/>
              </a:ext>
            </a:extLst>
          </p:cNvPr>
          <p:cNvSpPr txBox="1"/>
          <p:nvPr/>
        </p:nvSpPr>
        <p:spPr>
          <a:xfrm>
            <a:off x="8126888" y="6443039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A09F00B-8915-B56E-5234-2B57D45E28AC}"/>
              </a:ext>
            </a:extLst>
          </p:cNvPr>
          <p:cNvSpPr/>
          <p:nvPr/>
        </p:nvSpPr>
        <p:spPr>
          <a:xfrm>
            <a:off x="4907389" y="5069416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DACC78C-40AE-8750-6A7B-B5DD67A405CB}"/>
              </a:ext>
            </a:extLst>
          </p:cNvPr>
          <p:cNvSpPr/>
          <p:nvPr/>
        </p:nvSpPr>
        <p:spPr>
          <a:xfrm>
            <a:off x="4152849" y="5288281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2757B1A-33AF-D459-BF5C-FA744548C9D4}"/>
              </a:ext>
            </a:extLst>
          </p:cNvPr>
          <p:cNvSpPr/>
          <p:nvPr/>
        </p:nvSpPr>
        <p:spPr>
          <a:xfrm>
            <a:off x="6035818" y="5202583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2C16E8-E1BD-0136-F40D-8ED425563207}"/>
              </a:ext>
            </a:extLst>
          </p:cNvPr>
          <p:cNvSpPr/>
          <p:nvPr/>
        </p:nvSpPr>
        <p:spPr>
          <a:xfrm>
            <a:off x="8334902" y="5270878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5F3CA2D-F8E9-7CF0-7EB9-CFDBFEBF7E41}"/>
              </a:ext>
            </a:extLst>
          </p:cNvPr>
          <p:cNvCxnSpPr>
            <a:cxnSpLocks/>
            <a:stCxn id="52" idx="7"/>
            <a:endCxn id="51" idx="2"/>
          </p:cNvCxnSpPr>
          <p:nvPr/>
        </p:nvCxnSpPr>
        <p:spPr>
          <a:xfrm flipV="1">
            <a:off x="4201718" y="5092276"/>
            <a:ext cx="705671" cy="20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40E50EE-F360-04CC-0D18-5B9567E62CF7}"/>
              </a:ext>
            </a:extLst>
          </p:cNvPr>
          <p:cNvCxnSpPr>
            <a:cxnSpLocks/>
            <a:stCxn id="51" idx="6"/>
            <a:endCxn id="53" idx="6"/>
          </p:cNvCxnSpPr>
          <p:nvPr/>
        </p:nvCxnSpPr>
        <p:spPr>
          <a:xfrm>
            <a:off x="4964643" y="5092276"/>
            <a:ext cx="1128429" cy="1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816B5F-FFE3-96FB-561C-7A46F7EADBA9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6093072" y="5225443"/>
            <a:ext cx="2241830" cy="68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9F2E666-9BB3-CE9D-62BE-EE131703D1AC}"/>
              </a:ext>
            </a:extLst>
          </p:cNvPr>
          <p:cNvCxnSpPr>
            <a:stCxn id="54" idx="6"/>
          </p:cNvCxnSpPr>
          <p:nvPr/>
        </p:nvCxnSpPr>
        <p:spPr>
          <a:xfrm>
            <a:off x="8392156" y="5293738"/>
            <a:ext cx="1394101" cy="40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1D74279-26BB-A0EC-E1EB-30D03173106A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3971929" y="5327305"/>
            <a:ext cx="189305" cy="15274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09826E-8E79-1155-5E38-51C8B393123B}"/>
              </a:ext>
            </a:extLst>
          </p:cNvPr>
          <p:cNvSpPr txBox="1"/>
          <p:nvPr/>
        </p:nvSpPr>
        <p:spPr>
          <a:xfrm>
            <a:off x="9315580" y="6432096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Second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74B092-8592-62EA-BD93-9B19D7331F93}"/>
              </a:ext>
            </a:extLst>
          </p:cNvPr>
          <p:cNvSpPr txBox="1"/>
          <p:nvPr/>
        </p:nvSpPr>
        <p:spPr>
          <a:xfrm>
            <a:off x="2876918" y="4267430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效果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45D80F4-F2AE-0B0F-6143-E910190F1746}"/>
              </a:ext>
            </a:extLst>
          </p:cNvPr>
          <p:cNvSpPr txBox="1"/>
          <p:nvPr/>
        </p:nvSpPr>
        <p:spPr>
          <a:xfrm>
            <a:off x="5059461" y="4078847"/>
            <a:ext cx="351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所截取信号片段长度与</a:t>
            </a:r>
            <a:r>
              <a:rPr lang="en-US" altLang="zh-CN" dirty="0"/>
              <a:t>HR</a:t>
            </a:r>
            <a:r>
              <a:rPr lang="zh-CN" altLang="en-US" dirty="0"/>
              <a:t>指标的聚类效果（主观）</a:t>
            </a:r>
          </a:p>
        </p:txBody>
      </p:sp>
    </p:spTree>
    <p:extLst>
      <p:ext uri="{BB962C8B-B14F-4D97-AF65-F5344CB8AC3E}">
        <p14:creationId xmlns:p14="http://schemas.microsoft.com/office/powerpoint/2010/main" val="380984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5:</a:t>
            </a:r>
            <a:r>
              <a:rPr lang="zh-CN" altLang="en-US" dirty="0"/>
              <a:t> 对噪声不是很敏感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3C638-D369-F4EB-9B30-3C637FE2F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4178317"/>
            <a:ext cx="3584994" cy="23899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65B7C9-C915-E910-5533-2C0A5EF9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1886760"/>
            <a:ext cx="3584994" cy="2389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8EE7FB-F7E6-9C65-C0F7-FDE35C8EB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1886760"/>
            <a:ext cx="3584994" cy="2389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A35BEB-6AE9-5BA0-F9D6-FA58A498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4178317"/>
            <a:ext cx="3584994" cy="23899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D68CDC-CD02-0343-B9AE-2794DC22140F}"/>
              </a:ext>
            </a:extLst>
          </p:cNvPr>
          <p:cNvSpPr txBox="1"/>
          <p:nvPr/>
        </p:nvSpPr>
        <p:spPr>
          <a:xfrm>
            <a:off x="4895489" y="1662061"/>
            <a:ext cx="22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</a:t>
            </a:r>
            <a:r>
              <a:rPr lang="zh-CN" altLang="en-US" dirty="0"/>
              <a:t>，</a:t>
            </a:r>
            <a:r>
              <a:rPr lang="en-US" altLang="zh-CN" dirty="0"/>
              <a:t>120ms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097AD3-4934-C680-7182-CC71F15AD2E5}"/>
              </a:ext>
            </a:extLst>
          </p:cNvPr>
          <p:cNvSpPr txBox="1"/>
          <p:nvPr/>
        </p:nvSpPr>
        <p:spPr>
          <a:xfrm>
            <a:off x="3801732" y="4092090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6751F2-D3C1-01C2-4114-44F5C3706E33}"/>
              </a:ext>
            </a:extLst>
          </p:cNvPr>
          <p:cNvSpPr txBox="1"/>
          <p:nvPr/>
        </p:nvSpPr>
        <p:spPr>
          <a:xfrm>
            <a:off x="3801732" y="6383647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6C2152-A988-7F7A-2D46-6B13FAD1DF8C}"/>
              </a:ext>
            </a:extLst>
          </p:cNvPr>
          <p:cNvSpPr txBox="1"/>
          <p:nvPr/>
        </p:nvSpPr>
        <p:spPr>
          <a:xfrm>
            <a:off x="7197323" y="4092090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25169A-1107-9A10-4011-0FB9BFD190B2}"/>
              </a:ext>
            </a:extLst>
          </p:cNvPr>
          <p:cNvSpPr txBox="1"/>
          <p:nvPr/>
        </p:nvSpPr>
        <p:spPr>
          <a:xfrm>
            <a:off x="7197323" y="6383647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92FB-5FAB-A17B-260B-1EFCBBA11636}"/>
              </a:ext>
            </a:extLst>
          </p:cNvPr>
          <p:cNvSpPr txBox="1"/>
          <p:nvPr/>
        </p:nvSpPr>
        <p:spPr>
          <a:xfrm>
            <a:off x="9354645" y="3393486"/>
            <a:ext cx="285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checked codes several times, the clustering results is the same, </a:t>
            </a:r>
            <a:r>
              <a:rPr lang="zh-CN" altLang="en-US" dirty="0"/>
              <a:t>不管是不是有这</a:t>
            </a:r>
            <a:r>
              <a:rPr lang="en-US" altLang="zh-CN" dirty="0"/>
              <a:t>0.1dB </a:t>
            </a:r>
            <a:r>
              <a:rPr lang="en-US" altLang="zh-CN" dirty="0" err="1"/>
              <a:t>nosie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随后，我对之前得到的</a:t>
            </a:r>
            <a:r>
              <a:rPr lang="en-US" altLang="zh-CN" dirty="0"/>
              <a:t>template</a:t>
            </a:r>
            <a:r>
              <a:rPr lang="zh-CN" altLang="en-US" dirty="0"/>
              <a:t>也尝试了聚类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B6715A-025E-536B-53EA-21F864098E34}"/>
              </a:ext>
            </a:extLst>
          </p:cNvPr>
          <p:cNvSpPr txBox="1"/>
          <p:nvPr/>
        </p:nvSpPr>
        <p:spPr>
          <a:xfrm>
            <a:off x="1417912" y="1970216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Conclusion1</a:t>
            </a:r>
            <a:r>
              <a:rPr lang="zh-CN" altLang="en-US" dirty="0"/>
              <a:t>：对</a:t>
            </a:r>
            <a:r>
              <a:rPr lang="en-US" altLang="zh-CN" dirty="0"/>
              <a:t>HR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的聚类效果，提升不显著。对</a:t>
            </a:r>
            <a:r>
              <a:rPr lang="en-US" altLang="zh-CN" dirty="0"/>
              <a:t>RR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依然如此没有任何效果。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16189-ADB0-7ABC-381A-FF93383E4EF2}"/>
              </a:ext>
            </a:extLst>
          </p:cNvPr>
          <p:cNvSpPr txBox="1"/>
          <p:nvPr/>
        </p:nvSpPr>
        <p:spPr>
          <a:xfrm>
            <a:off x="1417912" y="2604184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Conclusion2</a:t>
            </a:r>
            <a:r>
              <a:rPr lang="zh-CN" altLang="en-US" dirty="0"/>
              <a:t>：</a:t>
            </a:r>
            <a:r>
              <a:rPr lang="en-US" altLang="zh-CN" dirty="0"/>
              <a:t>K-shapes &gt;&gt; K-means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1F6E0C-74E0-24E4-BAEB-B3FD6D525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20" y="3336667"/>
            <a:ext cx="3571337" cy="2380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237D95-85D9-4EA3-B735-783C67D67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5" y="3336668"/>
            <a:ext cx="3571335" cy="23808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2D1782-2E43-AE79-7E0A-FB3A4D859CBE}"/>
              </a:ext>
            </a:extLst>
          </p:cNvPr>
          <p:cNvSpPr txBox="1"/>
          <p:nvPr/>
        </p:nvSpPr>
        <p:spPr>
          <a:xfrm>
            <a:off x="3228076" y="5809892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Templates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5C5C97-70A2-85D4-BD9D-320DC8485607}"/>
              </a:ext>
            </a:extLst>
          </p:cNvPr>
          <p:cNvSpPr txBox="1"/>
          <p:nvPr/>
        </p:nvSpPr>
        <p:spPr>
          <a:xfrm>
            <a:off x="6925933" y="5717558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Templates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49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Work_5: </a:t>
            </a:r>
            <a:r>
              <a:rPr lang="en-US" altLang="zh-CN" sz="1400" dirty="0"/>
              <a:t>Tutorial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2611FF-334F-E74D-D7A3-11458AC12FC5}"/>
              </a:ext>
            </a:extLst>
          </p:cNvPr>
          <p:cNvSpPr txBox="1"/>
          <p:nvPr/>
        </p:nvSpPr>
        <p:spPr>
          <a:xfrm>
            <a:off x="1932215" y="1505854"/>
            <a:ext cx="2463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Features:</a:t>
            </a:r>
          </a:p>
          <a:p>
            <a:endParaRPr lang="en-US" altLang="zh-CN" dirty="0"/>
          </a:p>
          <a:p>
            <a:r>
              <a:rPr lang="en-US" altLang="zh-CN" dirty="0"/>
              <a:t>Statistical</a:t>
            </a:r>
          </a:p>
          <a:p>
            <a:endParaRPr lang="en-US" altLang="zh-CN" dirty="0"/>
          </a:p>
          <a:p>
            <a:r>
              <a:rPr lang="en-US" altLang="zh-CN" dirty="0"/>
              <a:t>Temporal    </a:t>
            </a:r>
          </a:p>
          <a:p>
            <a:endParaRPr lang="en-US" altLang="zh-CN" dirty="0"/>
          </a:p>
          <a:p>
            <a:r>
              <a:rPr lang="en-US" altLang="zh-CN" dirty="0"/>
              <a:t>Spectral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FE25E8-19E4-A19F-884E-C858FA7AB6FC}"/>
              </a:ext>
            </a:extLst>
          </p:cNvPr>
          <p:cNvSpPr txBox="1"/>
          <p:nvPr/>
        </p:nvSpPr>
        <p:spPr>
          <a:xfrm>
            <a:off x="7159533" y="1505853"/>
            <a:ext cx="34660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Now:</a:t>
            </a:r>
          </a:p>
          <a:p>
            <a:r>
              <a:rPr lang="en-US" altLang="zh-CN" dirty="0"/>
              <a:t>Input: 1-D signal (N, 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Next Step:</a:t>
            </a:r>
          </a:p>
          <a:p>
            <a:r>
              <a:rPr lang="en-US" altLang="zh-CN" dirty="0"/>
              <a:t>Input: 2-D signal (M, N)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A7BCF6-7566-3AFD-EDEF-D098CF451299}"/>
              </a:ext>
            </a:extLst>
          </p:cNvPr>
          <p:cNvSpPr txBox="1"/>
          <p:nvPr/>
        </p:nvSpPr>
        <p:spPr>
          <a:xfrm>
            <a:off x="3923211" y="1505853"/>
            <a:ext cx="1245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Progress:</a:t>
            </a:r>
          </a:p>
          <a:p>
            <a:endParaRPr lang="en-US" altLang="zh-CN" dirty="0"/>
          </a:p>
          <a:p>
            <a:r>
              <a:rPr lang="en-US" altLang="zh-CN" dirty="0"/>
              <a:t>(8/8)</a:t>
            </a:r>
          </a:p>
          <a:p>
            <a:endParaRPr lang="en-US" altLang="zh-CN" dirty="0"/>
          </a:p>
          <a:p>
            <a:r>
              <a:rPr lang="en-US" altLang="zh-CN" dirty="0"/>
              <a:t>(11/15)</a:t>
            </a:r>
          </a:p>
          <a:p>
            <a:endParaRPr lang="en-US" altLang="zh-CN" dirty="0"/>
          </a:p>
          <a:p>
            <a:r>
              <a:rPr lang="en-US" altLang="zh-CN" dirty="0"/>
              <a:t>(15/20)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B243AE1-A81C-0548-998F-A35787C73021}"/>
              </a:ext>
            </a:extLst>
          </p:cNvPr>
          <p:cNvCxnSpPr/>
          <p:nvPr/>
        </p:nvCxnSpPr>
        <p:spPr>
          <a:xfrm flipV="1">
            <a:off x="0" y="3765532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ECC9151-4086-C8FE-A4EC-C1FF57767FFF}"/>
              </a:ext>
            </a:extLst>
          </p:cNvPr>
          <p:cNvSpPr txBox="1"/>
          <p:nvPr/>
        </p:nvSpPr>
        <p:spPr>
          <a:xfrm>
            <a:off x="1932215" y="4157416"/>
            <a:ext cx="71167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Filter (Butter, Chebyshev, Bessel)</a:t>
            </a:r>
          </a:p>
          <a:p>
            <a:endParaRPr lang="en-US" altLang="zh-CN" dirty="0"/>
          </a:p>
          <a:p>
            <a:r>
              <a:rPr lang="en-US" altLang="zh-CN" dirty="0"/>
              <a:t>EMD &amp; EEMD</a:t>
            </a:r>
          </a:p>
          <a:p>
            <a:endParaRPr lang="en-US" altLang="zh-CN" dirty="0"/>
          </a:p>
          <a:p>
            <a:r>
              <a:rPr lang="en-US" altLang="zh-CN" dirty="0"/>
              <a:t>Denoising(FFT &amp; Wavelet)</a:t>
            </a:r>
          </a:p>
          <a:p>
            <a:endParaRPr lang="en-US" altLang="zh-CN" dirty="0"/>
          </a:p>
          <a:p>
            <a:r>
              <a:rPr lang="en-US" altLang="zh-CN" dirty="0"/>
              <a:t>Clustering(K-Means, K-Shapes, Hierarchical clustering )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2891E2-1DC5-4518-3BC8-1FCD428C1A80}"/>
              </a:ext>
            </a:extLst>
          </p:cNvPr>
          <p:cNvCxnSpPr>
            <a:cxnSpLocks/>
          </p:cNvCxnSpPr>
          <p:nvPr/>
        </p:nvCxnSpPr>
        <p:spPr>
          <a:xfrm>
            <a:off x="7528956" y="2208810"/>
            <a:ext cx="0" cy="4512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Work_6: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2042234" y="1443186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37747AD-864C-AEE0-EAFB-F0680C63BA51}"/>
              </a:ext>
            </a:extLst>
          </p:cNvPr>
          <p:cNvCxnSpPr>
            <a:cxnSpLocks/>
          </p:cNvCxnSpPr>
          <p:nvPr/>
        </p:nvCxnSpPr>
        <p:spPr>
          <a:xfrm>
            <a:off x="7246388" y="1097280"/>
            <a:ext cx="0" cy="57607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1097118" y="2047453"/>
            <a:ext cx="61021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EE120, Berkeley 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week's progress:</a:t>
            </a:r>
          </a:p>
          <a:p>
            <a:r>
              <a:rPr lang="en-US" altLang="zh-CN" dirty="0">
                <a:latin typeface="+mj-lt"/>
              </a:rPr>
              <a:t>Lecture 8 (discrete-time Fourier transform)</a:t>
            </a:r>
          </a:p>
          <a:p>
            <a:r>
              <a:rPr lang="en-US" altLang="zh-CN" dirty="0">
                <a:latin typeface="+mj-lt"/>
              </a:rPr>
              <a:t>Lecture 9 (discrete-time Fourier transform, continued)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Lecture 10 (the DFT; FIR filters)</a:t>
            </a:r>
          </a:p>
          <a:p>
            <a:r>
              <a:rPr lang="en-US" altLang="zh-CN" dirty="0">
                <a:latin typeface="+mj-lt"/>
              </a:rPr>
              <a:t>Lecture 11 (Fourier transforms in two dimensions)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993F5-72DE-224C-DFA0-38C8CB38D810}"/>
              </a:ext>
            </a:extLst>
          </p:cNvPr>
          <p:cNvSpPr txBox="1"/>
          <p:nvPr/>
        </p:nvSpPr>
        <p:spPr>
          <a:xfrm>
            <a:off x="7898307" y="1443186"/>
            <a:ext cx="3129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Application 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6D1E31-802A-2BBB-D6E9-E1F69FB5D400}"/>
              </a:ext>
            </a:extLst>
          </p:cNvPr>
          <p:cNvSpPr txBox="1"/>
          <p:nvPr/>
        </p:nvSpPr>
        <p:spPr>
          <a:xfrm>
            <a:off x="7898307" y="2690336"/>
            <a:ext cx="3988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b="1" dirty="0"/>
              <a:t>This week's progress:</a:t>
            </a:r>
          </a:p>
          <a:p>
            <a:r>
              <a:rPr lang="en-US" altLang="zh-CN" dirty="0"/>
              <a:t>Statement of Purpose: 100 %</a:t>
            </a:r>
          </a:p>
          <a:p>
            <a:r>
              <a:rPr lang="en-US" altLang="zh-CN" dirty="0"/>
              <a:t>Writing Sample:</a:t>
            </a:r>
            <a:r>
              <a:rPr lang="zh-CN" altLang="en-US" dirty="0"/>
              <a:t> </a:t>
            </a:r>
            <a:r>
              <a:rPr lang="en-US" altLang="zh-CN" dirty="0"/>
              <a:t>100 %</a:t>
            </a:r>
          </a:p>
          <a:p>
            <a:endParaRPr lang="en-US" altLang="zh-CN" dirty="0"/>
          </a:p>
          <a:p>
            <a:r>
              <a:rPr lang="en-US" altLang="zh-CN" b="1" dirty="0"/>
              <a:t>Today: Submit </a:t>
            </a:r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2180895" y="1760475"/>
            <a:ext cx="80200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marL="342900" indent="-342900">
              <a:buAutoNum type="arabicPeriod"/>
            </a:pPr>
            <a:r>
              <a:rPr lang="en-US" altLang="zh-CN" dirty="0"/>
              <a:t>How can I alone judge whether a method works or not, when I don't clearly understand its principles. For example, use the Hilbert transform to extract the envelope. I failed last time and then after your guidance succeeded this time.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The S is weakly responsive to clustering. Is it possible use clustering to divide S into several large ranges?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Improve code: DataDemo/simscg.py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08F760-456E-D9EB-84B8-A9313C032BDA}"/>
              </a:ext>
            </a:extLst>
          </p:cNvPr>
          <p:cNvSpPr txBox="1"/>
          <p:nvPr/>
        </p:nvSpPr>
        <p:spPr>
          <a:xfrm>
            <a:off x="1288154" y="170977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971F13-92E2-F20F-1BFA-969425FE9970}"/>
              </a:ext>
            </a:extLst>
          </p:cNvPr>
          <p:cNvSpPr txBox="1"/>
          <p:nvPr/>
        </p:nvSpPr>
        <p:spPr>
          <a:xfrm>
            <a:off x="1288154" y="255075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C70007-B6F6-E2A0-5652-5F535C138DA8}"/>
              </a:ext>
            </a:extLst>
          </p:cNvPr>
          <p:cNvSpPr txBox="1"/>
          <p:nvPr/>
        </p:nvSpPr>
        <p:spPr>
          <a:xfrm>
            <a:off x="1407238" y="2900478"/>
            <a:ext cx="35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Hr:77 rr:16 sp:101 dp:72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BCD59D-A94A-079C-ADCC-CD037EF70147}"/>
              </a:ext>
            </a:extLst>
          </p:cNvPr>
          <p:cNvSpPr txBox="1"/>
          <p:nvPr/>
        </p:nvSpPr>
        <p:spPr>
          <a:xfrm>
            <a:off x="1407239" y="2056890"/>
            <a:ext cx="35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38D36-02C9-4235-8109-1685D651AD35}"/>
              </a:ext>
            </a:extLst>
          </p:cNvPr>
          <p:cNvSpPr txBox="1"/>
          <p:nvPr/>
        </p:nvSpPr>
        <p:spPr>
          <a:xfrm>
            <a:off x="1288153" y="4068900"/>
            <a:ext cx="681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6EF5AB-AB2C-69B0-9905-4F051AE246DD}"/>
              </a:ext>
            </a:extLst>
          </p:cNvPr>
          <p:cNvSpPr txBox="1"/>
          <p:nvPr/>
        </p:nvSpPr>
        <p:spPr>
          <a:xfrm>
            <a:off x="1288154" y="490988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25CB12-D208-7367-C170-1D390AE4AECF}"/>
              </a:ext>
            </a:extLst>
          </p:cNvPr>
          <p:cNvSpPr txBox="1"/>
          <p:nvPr/>
        </p:nvSpPr>
        <p:spPr>
          <a:xfrm>
            <a:off x="1407239" y="4416020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0AA095-9E08-E89D-F8C3-294F8B93BD08}"/>
              </a:ext>
            </a:extLst>
          </p:cNvPr>
          <p:cNvSpPr txBox="1"/>
          <p:nvPr/>
        </p:nvSpPr>
        <p:spPr>
          <a:xfrm>
            <a:off x="1407239" y="5279212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9418E-6EAD-1FD6-615B-F3783B6245FB}"/>
              </a:ext>
            </a:extLst>
          </p:cNvPr>
          <p:cNvSpPr txBox="1"/>
          <p:nvPr/>
        </p:nvSpPr>
        <p:spPr>
          <a:xfrm>
            <a:off x="1288153" y="6166420"/>
            <a:ext cx="105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New simscg.py is uploaded to </a:t>
            </a:r>
            <a:r>
              <a:rPr lang="en-US" altLang="zh-CN" sz="1400" u="sng" dirty="0">
                <a:solidFill>
                  <a:schemeClr val="accent1">
                    <a:lumMod val="75000"/>
                  </a:schemeClr>
                </a:solidFill>
              </a:rPr>
              <a:t>https://github.com/A-Big-Tortoise/NRSR_Research/tree/main/Code/new_simscg.py</a:t>
            </a:r>
          </a:p>
          <a:p>
            <a:r>
              <a:rPr lang="en-US" altLang="zh-CN" sz="1400" dirty="0"/>
              <a:t>I hope that helps.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FC643D-1E18-3C64-880C-8C27C88B7026}"/>
              </a:ext>
            </a:extLst>
          </p:cNvPr>
          <p:cNvSpPr txBox="1"/>
          <p:nvPr/>
        </p:nvSpPr>
        <p:spPr>
          <a:xfrm>
            <a:off x="1288153" y="1252330"/>
            <a:ext cx="53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before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41DF5F-23C8-E498-127B-FFF2859A87B1}"/>
              </a:ext>
            </a:extLst>
          </p:cNvPr>
          <p:cNvSpPr txBox="1"/>
          <p:nvPr/>
        </p:nvSpPr>
        <p:spPr>
          <a:xfrm>
            <a:off x="1288153" y="3611460"/>
            <a:ext cx="573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after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5E77BD-FB65-026C-4272-D629AB241225}"/>
              </a:ext>
            </a:extLst>
          </p:cNvPr>
          <p:cNvSpPr txBox="1"/>
          <p:nvPr/>
        </p:nvSpPr>
        <p:spPr>
          <a:xfrm>
            <a:off x="7895927" y="1977148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Changing only the noise level produces completely different signals.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656F05-D0D2-11D1-6B1B-D54B7AB2101C}"/>
              </a:ext>
            </a:extLst>
          </p:cNvPr>
          <p:cNvSpPr txBox="1"/>
          <p:nvPr/>
        </p:nvSpPr>
        <p:spPr>
          <a:xfrm>
            <a:off x="7895927" y="4253566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Producing the same signal is simply a matter of the absence or presence of the noise.</a:t>
            </a:r>
            <a:endParaRPr lang="zh-CN" altLang="en-US" dirty="0"/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DAB2937C-268F-520F-D6A8-17CEBFFC28E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4932602" y="2241556"/>
            <a:ext cx="2963325" cy="197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4EE36747-17CA-1BFB-0262-350F9C357EC5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 flipV="1">
            <a:off x="4932601" y="2438813"/>
            <a:ext cx="2963326" cy="646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B920144-72A3-4C86-0C02-102270659A92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5020161" y="4600686"/>
            <a:ext cx="2875766" cy="114545"/>
          </a:xfrm>
          <a:prstGeom prst="bentConnector3">
            <a:avLst>
              <a:gd name="adj1" fmla="val 734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E1793E2C-1409-F733-C0BE-DAE8E83D8E6F}"/>
              </a:ext>
            </a:extLst>
          </p:cNvPr>
          <p:cNvCxnSpPr>
            <a:stCxn id="19" idx="3"/>
            <a:endCxn id="24" idx="1"/>
          </p:cNvCxnSpPr>
          <p:nvPr/>
        </p:nvCxnSpPr>
        <p:spPr>
          <a:xfrm flipV="1">
            <a:off x="5020161" y="4715231"/>
            <a:ext cx="2875766" cy="748647"/>
          </a:xfrm>
          <a:prstGeom prst="bentConnector3">
            <a:avLst>
              <a:gd name="adj1" fmla="val 734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1EE072D-151E-535B-0F8F-CB4FD75EE81C}"/>
              </a:ext>
            </a:extLst>
          </p:cNvPr>
          <p:cNvCxnSpPr/>
          <p:nvPr/>
        </p:nvCxnSpPr>
        <p:spPr>
          <a:xfrm flipV="1">
            <a:off x="0" y="3409452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497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 About Application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579CD7-AF40-0453-6076-972A2A84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474638"/>
            <a:ext cx="8934226" cy="1954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FC36B7-B134-2D54-79D9-32CA53C79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4225482"/>
            <a:ext cx="5083175" cy="11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4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D9F4E9-6E86-07AB-C6C0-A2C24278C9B6}"/>
              </a:ext>
            </a:extLst>
          </p:cNvPr>
          <p:cNvSpPr/>
          <p:nvPr/>
        </p:nvSpPr>
        <p:spPr>
          <a:xfrm>
            <a:off x="2379902" y="178786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Envelope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62C420-9C5A-4F3C-E120-0B858B7003C3}"/>
              </a:ext>
            </a:extLst>
          </p:cNvPr>
          <p:cNvSpPr/>
          <p:nvPr/>
        </p:nvSpPr>
        <p:spPr>
          <a:xfrm>
            <a:off x="2379898" y="2713021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Peaks Detection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72AE84-84B1-43FA-73DD-1C80C0DF3700}"/>
              </a:ext>
            </a:extLst>
          </p:cNvPr>
          <p:cNvSpPr/>
          <p:nvPr/>
        </p:nvSpPr>
        <p:spPr>
          <a:xfrm>
            <a:off x="2379898" y="3671731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3CE9F4-3FCB-1E52-89FF-AE26F44512C9}"/>
              </a:ext>
            </a:extLst>
          </p:cNvPr>
          <p:cNvSpPr/>
          <p:nvPr/>
        </p:nvSpPr>
        <p:spPr>
          <a:xfrm>
            <a:off x="2379899" y="4608815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CBDBC8-01F1-6581-5E85-4E0C7EE27129}"/>
              </a:ext>
            </a:extLst>
          </p:cNvPr>
          <p:cNvSpPr/>
          <p:nvPr/>
        </p:nvSpPr>
        <p:spPr>
          <a:xfrm>
            <a:off x="2379898" y="5563388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CBD2068-F12B-0835-B422-35F2ED40AFC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74897" y="2385671"/>
            <a:ext cx="3" cy="327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37C26B6-247B-2366-E0A5-63BB4340D08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74897" y="3340244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1DD2A0E-8012-1F68-F0BF-FBD7CEEA27A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674897" y="4277328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555819E-ADFD-DA4F-6E69-99DED1668A6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674899" y="5211155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5663A69-CEC3-94AB-2B46-E124E400AA1A}"/>
              </a:ext>
            </a:extLst>
          </p:cNvPr>
          <p:cNvSpPr txBox="1"/>
          <p:nvPr/>
        </p:nvSpPr>
        <p:spPr>
          <a:xfrm>
            <a:off x="2379900" y="865837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Clean 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 Noise,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21676E-680D-2057-FEFD-4D039C9331E8}"/>
              </a:ext>
            </a:extLst>
          </p:cNvPr>
          <p:cNvSpPr txBox="1"/>
          <p:nvPr/>
        </p:nvSpPr>
        <p:spPr>
          <a:xfrm>
            <a:off x="2943568" y="6488668"/>
            <a:ext cx="1462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0C27CC4-C93E-0D7B-C2F9-0591CCCD7740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3674896" y="6167477"/>
            <a:ext cx="3" cy="321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1995CF4-9F3B-9375-B282-00C41D1C14B7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3674898" y="1512168"/>
            <a:ext cx="2" cy="275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7864460-D59A-5B61-8892-A33A2CBB4CC8}"/>
              </a:ext>
            </a:extLst>
          </p:cNvPr>
          <p:cNvSpPr txBox="1"/>
          <p:nvPr/>
        </p:nvSpPr>
        <p:spPr>
          <a:xfrm>
            <a:off x="6413500" y="5680766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D86184-82E3-246A-79F8-3F452FD07995}"/>
              </a:ext>
            </a:extLst>
          </p:cNvPr>
          <p:cNvSpPr txBox="1"/>
          <p:nvPr/>
        </p:nvSpPr>
        <p:spPr>
          <a:xfrm>
            <a:off x="6413500" y="4725319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Heartbeat Rate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246B0D-6BFB-6179-3DAB-28D21AA14EE5}"/>
              </a:ext>
            </a:extLst>
          </p:cNvPr>
          <p:cNvSpPr txBox="1"/>
          <p:nvPr/>
        </p:nvSpPr>
        <p:spPr>
          <a:xfrm>
            <a:off x="6413500" y="1902103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Hilbert Transform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2150BC-AD30-8BCE-D75A-564E101ECE6C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>
            <a:off x="4969898" y="2086769"/>
            <a:ext cx="144360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D5221BD-D10F-D477-D340-E188DE325F99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>
            <a:off x="4969898" y="4909985"/>
            <a:ext cx="14436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73CE1A8-343E-EFA1-D740-DF57338CD841}"/>
              </a:ext>
            </a:extLst>
          </p:cNvPr>
          <p:cNvCxnSpPr>
            <a:stCxn id="5" idx="1"/>
            <a:endCxn id="12" idx="3"/>
          </p:cNvCxnSpPr>
          <p:nvPr/>
        </p:nvCxnSpPr>
        <p:spPr>
          <a:xfrm flipH="1">
            <a:off x="4969899" y="5865432"/>
            <a:ext cx="144360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DF2F9-1C71-609A-B21D-C155FBB1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2" y="1834178"/>
            <a:ext cx="6775551" cy="22585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704D12-89F7-2F72-9D11-183649FD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69" y="1261970"/>
            <a:ext cx="4537246" cy="34029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1408EC-C827-23B3-417B-CC23D62F91C3}"/>
              </a:ext>
            </a:extLst>
          </p:cNvPr>
          <p:cNvSpPr txBox="1"/>
          <p:nvPr/>
        </p:nvSpPr>
        <p:spPr>
          <a:xfrm>
            <a:off x="1170620" y="4394927"/>
            <a:ext cx="521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removing the noise, the envelope obtained by this method will be perfect.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075BF-9EAB-DCCF-E421-D8246811189F}"/>
              </a:ext>
            </a:extLst>
          </p:cNvPr>
          <p:cNvSpPr txBox="1"/>
          <p:nvPr/>
        </p:nvSpPr>
        <p:spPr>
          <a:xfrm>
            <a:off x="7040269" y="4738411"/>
            <a:ext cx="4798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based on HR will cause each segment has different phases. </a:t>
            </a:r>
          </a:p>
          <a:p>
            <a:endParaRPr lang="en-US" altLang="zh-CN" dirty="0"/>
          </a:p>
          <a:p>
            <a:r>
              <a:rPr lang="en-US" altLang="zh-CN" dirty="0"/>
              <a:t>K-shapes Clustering is particularly suitable for handling this situation.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28CE8D-2B2D-3D61-8084-FC8FEEDB3153}"/>
              </a:ext>
            </a:extLst>
          </p:cNvPr>
          <p:cNvSpPr txBox="1"/>
          <p:nvPr/>
        </p:nvSpPr>
        <p:spPr>
          <a:xfrm>
            <a:off x="1569112" y="1649512"/>
            <a:ext cx="481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Create Envelope and Peaks Detection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C708B1-2F4C-6124-B796-6F9DBA810DC6}"/>
              </a:ext>
            </a:extLst>
          </p:cNvPr>
          <p:cNvSpPr txBox="1"/>
          <p:nvPr/>
        </p:nvSpPr>
        <p:spPr>
          <a:xfrm>
            <a:off x="7534480" y="100379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and Clustering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85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F302F6-DFC5-2A07-9DB7-26A92F37F272}"/>
              </a:ext>
            </a:extLst>
          </p:cNvPr>
          <p:cNvSpPr/>
          <p:nvPr/>
        </p:nvSpPr>
        <p:spPr>
          <a:xfrm>
            <a:off x="4421138" y="1509296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Band-pass Filter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FFDEF0-E62C-1BB7-0C02-48986D5E6920}"/>
              </a:ext>
            </a:extLst>
          </p:cNvPr>
          <p:cNvSpPr/>
          <p:nvPr/>
        </p:nvSpPr>
        <p:spPr>
          <a:xfrm>
            <a:off x="4421135" y="2416922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EEMD / EMD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22AFDA-00A1-2B24-DBA7-7823C1DB1360}"/>
              </a:ext>
            </a:extLst>
          </p:cNvPr>
          <p:cNvSpPr/>
          <p:nvPr/>
        </p:nvSpPr>
        <p:spPr>
          <a:xfrm>
            <a:off x="2224860" y="4499789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3F12B8-8366-DC47-B7FC-28BADDED0323}"/>
              </a:ext>
            </a:extLst>
          </p:cNvPr>
          <p:cNvSpPr/>
          <p:nvPr/>
        </p:nvSpPr>
        <p:spPr>
          <a:xfrm>
            <a:off x="2224861" y="5436873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Spectrum Analysis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46AB21-8513-AC9E-8A93-3FA4B2F14BD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716134" y="2107099"/>
            <a:ext cx="2" cy="309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1A952D7-0DD5-F876-395A-4A1D1885F58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519859" y="5105386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4C2805C-C752-B4CB-87E8-572A86829530}"/>
              </a:ext>
            </a:extLst>
          </p:cNvPr>
          <p:cNvSpPr txBox="1"/>
          <p:nvPr/>
        </p:nvSpPr>
        <p:spPr>
          <a:xfrm>
            <a:off x="3781117" y="904990"/>
            <a:ext cx="387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Noisy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  <a:endParaRPr lang="en-US" altLang="zh-CN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2641EF-E38F-CBE3-0F3E-01A7B22FDA61}"/>
              </a:ext>
            </a:extLst>
          </p:cNvPr>
          <p:cNvSpPr txBox="1"/>
          <p:nvPr/>
        </p:nvSpPr>
        <p:spPr>
          <a:xfrm>
            <a:off x="2186684" y="6375896"/>
            <a:ext cx="26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20B0130-AC36-6DB6-0FE4-04E67ACF3C5B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>
            <a:off x="5716136" y="1274322"/>
            <a:ext cx="0" cy="2349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A27156-1872-B7F0-FF5D-BDD0233A7EC5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 flipH="1">
            <a:off x="3519858" y="6039213"/>
            <a:ext cx="3" cy="33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76457F5-772B-DF6C-2387-419DF3E13FC2}"/>
              </a:ext>
            </a:extLst>
          </p:cNvPr>
          <p:cNvSpPr/>
          <p:nvPr/>
        </p:nvSpPr>
        <p:spPr>
          <a:xfrm>
            <a:off x="6655528" y="4499788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83830D-2BD7-6908-FC09-7C0A15DE97D9}"/>
              </a:ext>
            </a:extLst>
          </p:cNvPr>
          <p:cNvSpPr/>
          <p:nvPr/>
        </p:nvSpPr>
        <p:spPr>
          <a:xfrm>
            <a:off x="6655529" y="5436872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Spectrum Analysis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04E79A8-AC14-5DE1-4317-D657153711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950527" y="5105385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E2124D1-751A-D178-9FE1-8050DD8EF9AF}"/>
              </a:ext>
            </a:extLst>
          </p:cNvPr>
          <p:cNvSpPr txBox="1"/>
          <p:nvPr/>
        </p:nvSpPr>
        <p:spPr>
          <a:xfrm>
            <a:off x="6617352" y="6375895"/>
            <a:ext cx="26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7C3626D-C53B-2C1B-4283-E9E8790B3A3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7950526" y="6039212"/>
            <a:ext cx="3" cy="33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351F211-70CD-2EB4-8F6B-7FACB66F0B57}"/>
              </a:ext>
            </a:extLst>
          </p:cNvPr>
          <p:cNvSpPr/>
          <p:nvPr/>
        </p:nvSpPr>
        <p:spPr>
          <a:xfrm>
            <a:off x="4421134" y="3353969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IMFs Selection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7D6EBF1-691B-744D-AD02-409ABF082936}"/>
              </a:ext>
            </a:extLst>
          </p:cNvPr>
          <p:cNvCxnSpPr>
            <a:stCxn id="15" idx="2"/>
            <a:endCxn id="25" idx="0"/>
          </p:cNvCxnSpPr>
          <p:nvPr/>
        </p:nvCxnSpPr>
        <p:spPr>
          <a:xfrm flipH="1">
            <a:off x="5716133" y="3044145"/>
            <a:ext cx="1" cy="309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D1F3256-BB2A-E6F4-94FC-63152C081BBD}"/>
              </a:ext>
            </a:extLst>
          </p:cNvPr>
          <p:cNvCxnSpPr>
            <a:cxnSpLocks/>
            <a:stCxn id="25" idx="3"/>
            <a:endCxn id="4" idx="0"/>
          </p:cNvCxnSpPr>
          <p:nvPr/>
        </p:nvCxnSpPr>
        <p:spPr>
          <a:xfrm>
            <a:off x="7011132" y="3656768"/>
            <a:ext cx="939395" cy="8430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0A28637-6327-2335-3814-21BC2FBFA67B}"/>
              </a:ext>
            </a:extLst>
          </p:cNvPr>
          <p:cNvCxnSpPr>
            <a:cxnSpLocks/>
            <a:stCxn id="25" idx="1"/>
            <a:endCxn id="16" idx="0"/>
          </p:cNvCxnSpPr>
          <p:nvPr/>
        </p:nvCxnSpPr>
        <p:spPr>
          <a:xfrm rot="10800000" flipV="1">
            <a:off x="3519860" y="3656767"/>
            <a:ext cx="901275" cy="84302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2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73A34A2-C9DB-125E-D5D8-712B742EE15B}"/>
              </a:ext>
            </a:extLst>
          </p:cNvPr>
          <p:cNvCxnSpPr/>
          <p:nvPr/>
        </p:nvCxnSpPr>
        <p:spPr>
          <a:xfrm flipV="1">
            <a:off x="0" y="1797395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900484D-5A61-41B1-0C38-12944E4EDCAF}"/>
              </a:ext>
            </a:extLst>
          </p:cNvPr>
          <p:cNvSpPr txBox="1"/>
          <p:nvPr/>
        </p:nvSpPr>
        <p:spPr>
          <a:xfrm>
            <a:off x="1122217" y="1225606"/>
            <a:ext cx="440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Band-pass filter: </a:t>
            </a:r>
            <a:r>
              <a:rPr lang="en-US" altLang="zh-CN" dirty="0"/>
              <a:t>0.1 Hz – 8 Hz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3607EF-4D0D-AE64-3ABB-904C048B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2354591"/>
            <a:ext cx="4403160" cy="3962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143B2A-417A-C11C-4112-CC736E86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54" y="2354591"/>
            <a:ext cx="4345527" cy="43455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510F60-EC5D-A623-7939-C198DB9C3AF6}"/>
              </a:ext>
            </a:extLst>
          </p:cNvPr>
          <p:cNvSpPr txBox="1"/>
          <p:nvPr/>
        </p:nvSpPr>
        <p:spPr>
          <a:xfrm>
            <a:off x="1122218" y="2142836"/>
            <a:ext cx="258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EMD and EEMD:</a:t>
            </a:r>
            <a:endParaRPr lang="zh-CN" altLang="en-US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B67283-7F97-80E1-B2C6-5AC15A31FD8E}"/>
              </a:ext>
            </a:extLst>
          </p:cNvPr>
          <p:cNvSpPr txBox="1"/>
          <p:nvPr/>
        </p:nvSpPr>
        <p:spPr>
          <a:xfrm>
            <a:off x="5271563" y="207374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14ECA-CEDC-470B-771F-BEA03D1654E9}"/>
              </a:ext>
            </a:extLst>
          </p:cNvPr>
          <p:cNvSpPr txBox="1"/>
          <p:nvPr/>
        </p:nvSpPr>
        <p:spPr>
          <a:xfrm>
            <a:off x="9714253" y="2073743"/>
            <a:ext cx="7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EEMD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0402DA-103E-3484-925C-1C623AA630CC}"/>
              </a:ext>
            </a:extLst>
          </p:cNvPr>
          <p:cNvSpPr txBox="1"/>
          <p:nvPr/>
        </p:nvSpPr>
        <p:spPr>
          <a:xfrm>
            <a:off x="480803" y="2918780"/>
            <a:ext cx="2986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the perspective of IMF_1 and IMF_2, decomposition effect of EEMD is better. </a:t>
            </a:r>
          </a:p>
          <a:p>
            <a:endParaRPr lang="en-US" altLang="zh-CN" dirty="0"/>
          </a:p>
          <a:p>
            <a:r>
              <a:rPr lang="en-US" altLang="zh-CN" dirty="0"/>
              <a:t>Choose EEMD!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6C6935-6B51-FE77-5C27-599E0AB12C73}"/>
              </a:ext>
            </a:extLst>
          </p:cNvPr>
          <p:cNvSpPr/>
          <p:nvPr/>
        </p:nvSpPr>
        <p:spPr>
          <a:xfrm>
            <a:off x="3306894" y="2742002"/>
            <a:ext cx="8748687" cy="77309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95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11253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CE834B-E641-11B8-5631-42D60309EE63}"/>
              </a:ext>
            </a:extLst>
          </p:cNvPr>
          <p:cNvSpPr txBox="1"/>
          <p:nvPr/>
        </p:nvSpPr>
        <p:spPr>
          <a:xfrm>
            <a:off x="1122218" y="1557421"/>
            <a:ext cx="258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Selection of IMFs: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531312-683F-EDD8-10B4-FA54C65C8EB4}"/>
              </a:ext>
            </a:extLst>
          </p:cNvPr>
          <p:cNvSpPr txBox="1"/>
          <p:nvPr/>
        </p:nvSpPr>
        <p:spPr>
          <a:xfrm>
            <a:off x="7947146" y="1478664"/>
            <a:ext cx="3834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Fusion of IMFs: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Strategy 1: Using only PCA.</a:t>
            </a:r>
          </a:p>
          <a:p>
            <a:endParaRPr lang="en-US" altLang="zh-CN" dirty="0"/>
          </a:p>
          <a:p>
            <a:r>
              <a:rPr lang="en-US" altLang="zh-CN" dirty="0"/>
              <a:t>Strategy 2: When only one IMF is selected, PCA is not used. The selected IMF is used directly.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Strategy 3: Not using PCA, directly summing up the IMFs.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82A0F0-EBCB-72D0-E1FC-0B50080EEEA9}"/>
              </a:ext>
            </a:extLst>
          </p:cNvPr>
          <p:cNvSpPr txBox="1"/>
          <p:nvPr/>
        </p:nvSpPr>
        <p:spPr>
          <a:xfrm>
            <a:off x="1136831" y="3635343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0.1 Hz &lt; IMFs &lt; 0.75 Hz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C5BE8B-BE65-F1B7-F140-32E1EC280F65}"/>
              </a:ext>
            </a:extLst>
          </p:cNvPr>
          <p:cNvSpPr txBox="1"/>
          <p:nvPr/>
        </p:nvSpPr>
        <p:spPr>
          <a:xfrm>
            <a:off x="1122218" y="2319670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0.75 Hz &lt; IMFs &lt; 2.25 Hz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76A4E3-72D9-F926-D3B7-A81022A9C08B}"/>
              </a:ext>
            </a:extLst>
          </p:cNvPr>
          <p:cNvSpPr txBox="1"/>
          <p:nvPr/>
        </p:nvSpPr>
        <p:spPr>
          <a:xfrm>
            <a:off x="4412392" y="3635343"/>
            <a:ext cx="296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Group2: RR Estimation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5A8A07-D814-0501-F537-F64979B452AE}"/>
              </a:ext>
            </a:extLst>
          </p:cNvPr>
          <p:cNvSpPr txBox="1"/>
          <p:nvPr/>
        </p:nvSpPr>
        <p:spPr>
          <a:xfrm>
            <a:off x="4396277" y="2319670"/>
            <a:ext cx="284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Group1: HR Estimation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379FA46-52A4-28EF-53F2-5BBD15FC8C2D}"/>
              </a:ext>
            </a:extLst>
          </p:cNvPr>
          <p:cNvCxnSpPr>
            <a:cxnSpLocks/>
          </p:cNvCxnSpPr>
          <p:nvPr/>
        </p:nvCxnSpPr>
        <p:spPr>
          <a:xfrm>
            <a:off x="7365208" y="885615"/>
            <a:ext cx="0" cy="597238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6C5604D-DE47-1A90-714D-F03F19A0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96" y="2375173"/>
            <a:ext cx="247961" cy="2107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36F0AF2-927A-18E1-A8E6-DB610BBE9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68" y="2911658"/>
            <a:ext cx="181000" cy="181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DD64C0A-D356-5E7F-715D-096879641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529" y="4281997"/>
            <a:ext cx="380973" cy="29133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28A3A0A-9F56-4C61-BB70-89BFE08B3E38}"/>
              </a:ext>
            </a:extLst>
          </p:cNvPr>
          <p:cNvSpPr txBox="1"/>
          <p:nvPr/>
        </p:nvSpPr>
        <p:spPr>
          <a:xfrm>
            <a:off x="1107611" y="2780273"/>
            <a:ext cx="62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 of IMFs in Group1 ranges from 1 to 4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1BB91E4-AEC1-F4DD-C9C7-C06BE1801E5E}"/>
              </a:ext>
            </a:extLst>
          </p:cNvPr>
          <p:cNvSpPr txBox="1"/>
          <p:nvPr/>
        </p:nvSpPr>
        <p:spPr>
          <a:xfrm>
            <a:off x="1122218" y="4097331"/>
            <a:ext cx="62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 of IMFs in Group2 ranges from 1 to 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4355D93-36D2-70C7-232F-5D5804030F2F}"/>
              </a:ext>
            </a:extLst>
          </p:cNvPr>
          <p:cNvSpPr txBox="1"/>
          <p:nvPr/>
        </p:nvSpPr>
        <p:spPr>
          <a:xfrm>
            <a:off x="1122218" y="5200666"/>
            <a:ext cx="6097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b="1" dirty="0"/>
              <a:t>The limited number of IMFs makes it difficult for PCA to leverage its advantages, and it might even lead to significant errors!!!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2029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9F43D1-A480-355D-286D-B20DDB547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77" y="1293379"/>
            <a:ext cx="4029364" cy="40293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E7D49C-FE1F-3A25-E401-8670E10D6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4" y="1838325"/>
            <a:ext cx="4526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Conclusions: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HR estimation, directly summing up IMFs is better, as strategies involving PCA tend to have more outliers.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RR estimation, 3 strategies have awful performance. This is due to the lack of careful signal denoising (only band-pass filter). </a:t>
            </a:r>
          </a:p>
        </p:txBody>
      </p:sp>
    </p:spTree>
    <p:extLst>
      <p:ext uri="{BB962C8B-B14F-4D97-AF65-F5344CB8AC3E}">
        <p14:creationId xmlns:p14="http://schemas.microsoft.com/office/powerpoint/2010/main" val="158596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DBD435-BD37-8C42-C21D-FB62FA67E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29" y="1293379"/>
            <a:ext cx="4029364" cy="4029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6BEED-DD46-62C8-56E7-E8A0784E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4" y="1496067"/>
            <a:ext cx="4622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Conclusions: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After denoising, the performance of HR and RR estimation has significantly improved.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HR estimation, summing up IMFs shows best results.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RR estimation, (PCA+SUM) shows best results.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5A5193-04B4-1AB0-5714-B68A1A028AE8}"/>
              </a:ext>
            </a:extLst>
          </p:cNvPr>
          <p:cNvSpPr txBox="1"/>
          <p:nvPr/>
        </p:nvSpPr>
        <p:spPr>
          <a:xfrm>
            <a:off x="5747103" y="1496067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HR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CB7810-569C-23A9-9EB9-CCFA7D072F59}"/>
              </a:ext>
            </a:extLst>
          </p:cNvPr>
          <p:cNvSpPr txBox="1"/>
          <p:nvPr/>
        </p:nvSpPr>
        <p:spPr>
          <a:xfrm>
            <a:off x="9378512" y="1502620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RR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4B8438-2609-EBDF-B784-FA178A1F9FF7}"/>
              </a:ext>
            </a:extLst>
          </p:cNvPr>
          <p:cNvSpPr txBox="1"/>
          <p:nvPr/>
        </p:nvSpPr>
        <p:spPr>
          <a:xfrm>
            <a:off x="416411" y="5110016"/>
            <a:ext cx="898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Two possible reasons </a:t>
            </a:r>
            <a:r>
              <a:rPr lang="en-US" altLang="zh-CN" dirty="0"/>
              <a:t>of the inability to achieve the same performance as mentioned in the paper:</a:t>
            </a:r>
          </a:p>
          <a:p>
            <a:endParaRPr lang="en-US" altLang="zh-CN" dirty="0"/>
          </a:p>
          <a:p>
            <a:r>
              <a:rPr lang="en-US" altLang="zh-CN" dirty="0"/>
              <a:t>1. The original paper used ECG signals rather than SCG signals.</a:t>
            </a:r>
          </a:p>
          <a:p>
            <a:r>
              <a:rPr lang="en-US" altLang="zh-CN" dirty="0"/>
              <a:t>2. The selection of IMFs may differ from the implementation in the original paper.</a:t>
            </a:r>
          </a:p>
        </p:txBody>
      </p:sp>
    </p:spTree>
    <p:extLst>
      <p:ext uri="{BB962C8B-B14F-4D97-AF65-F5344CB8AC3E}">
        <p14:creationId xmlns:p14="http://schemas.microsoft.com/office/powerpoint/2010/main" val="50346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 1">
      <a:majorFont>
        <a:latin typeface="Consolas"/>
        <a:ea typeface="等线 Light"/>
        <a:cs typeface=""/>
      </a:majorFont>
      <a:minorFont>
        <a:latin typeface="Consola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2310</Words>
  <Application>Microsoft Office PowerPoint</Application>
  <PresentationFormat>宽屏</PresentationFormat>
  <Paragraphs>353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-apple-system</vt:lpstr>
      <vt:lpstr>Söhne</vt:lpstr>
      <vt:lpstr>等线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3496</cp:revision>
  <dcterms:created xsi:type="dcterms:W3CDTF">2023-07-30T03:21:28Z</dcterms:created>
  <dcterms:modified xsi:type="dcterms:W3CDTF">2023-08-13T16:00:21Z</dcterms:modified>
</cp:coreProperties>
</file>